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embeddedFontLst>
    <p:embeddedFont>
      <p:font typeface="Agrandir Bold" panose="020B0604020202020204" charset="0"/>
      <p:regular r:id="rId4"/>
    </p:embeddedFont>
    <p:embeddedFont>
      <p:font typeface="Agrandir Italics" panose="020B0604020202020204" charset="0"/>
      <p:regular r:id="rId5"/>
    </p:embeddedFont>
    <p:embeddedFont>
      <p:font typeface="Agrandir Medium" panose="020B0604020202020204" charset="0"/>
      <p:regular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" panose="00000500000000000000" pitchFamily="2" charset="0"/>
      <p:regular r:id="rId11"/>
      <p:bold r:id="rId12"/>
      <p:italic r:id="rId13"/>
      <p:boldItalic r:id="rId14"/>
    </p:embeddedFont>
    <p:embeddedFont>
      <p:font typeface="Montserrat Bold" panose="00000800000000000000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9" d="100"/>
          <a:sy n="99" d="100"/>
        </p:scale>
        <p:origin x="41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hyperlink" Target="https://proyectos.eurovertice.eu/en/life-clean-air-strengthens-its-consortium-with-the-addition-of-three-new-european-partners/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s://proyectos.eurovertice.eu/en/project/life-clean-air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comune.udine.it/Amministrazione/Documenti-e-dati/Progetti/LIFE-CLEAN-AI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4186" y="486678"/>
            <a:ext cx="2564975" cy="538645"/>
          </a:xfrm>
          <a:custGeom>
            <a:avLst/>
            <a:gdLst/>
            <a:ahLst/>
            <a:cxnLst/>
            <a:rect l="l" t="t" r="r" b="b"/>
            <a:pathLst>
              <a:path w="2564975" h="538645">
                <a:moveTo>
                  <a:pt x="0" y="0"/>
                </a:moveTo>
                <a:lnTo>
                  <a:pt x="2564975" y="0"/>
                </a:lnTo>
                <a:lnTo>
                  <a:pt x="2564975" y="538644"/>
                </a:lnTo>
                <a:lnTo>
                  <a:pt x="0" y="538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405902" y="434660"/>
            <a:ext cx="1915190" cy="642680"/>
          </a:xfrm>
          <a:custGeom>
            <a:avLst/>
            <a:gdLst/>
            <a:ahLst/>
            <a:cxnLst/>
            <a:rect l="l" t="t" r="r" b="b"/>
            <a:pathLst>
              <a:path w="1915190" h="642680">
                <a:moveTo>
                  <a:pt x="0" y="0"/>
                </a:moveTo>
                <a:lnTo>
                  <a:pt x="1915190" y="0"/>
                </a:lnTo>
                <a:lnTo>
                  <a:pt x="1915190" y="642680"/>
                </a:lnTo>
                <a:lnTo>
                  <a:pt x="0" y="642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84" t="-52958" r="-24699" b="-72973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641348" y="1825055"/>
            <a:ext cx="6277304" cy="2088686"/>
            <a:chOff x="0" y="0"/>
            <a:chExt cx="1260857" cy="4195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60857" cy="419533"/>
            </a:xfrm>
            <a:custGeom>
              <a:avLst/>
              <a:gdLst/>
              <a:ahLst/>
              <a:cxnLst/>
              <a:rect l="l" t="t" r="r" b="b"/>
              <a:pathLst>
                <a:path w="1260857" h="419533">
                  <a:moveTo>
                    <a:pt x="16033" y="0"/>
                  </a:moveTo>
                  <a:lnTo>
                    <a:pt x="1244824" y="0"/>
                  </a:lnTo>
                  <a:cubicBezTo>
                    <a:pt x="1253679" y="0"/>
                    <a:pt x="1260857" y="7178"/>
                    <a:pt x="1260857" y="16033"/>
                  </a:cubicBezTo>
                  <a:lnTo>
                    <a:pt x="1260857" y="403500"/>
                  </a:lnTo>
                  <a:cubicBezTo>
                    <a:pt x="1260857" y="412355"/>
                    <a:pt x="1253679" y="419533"/>
                    <a:pt x="1244824" y="419533"/>
                  </a:cubicBezTo>
                  <a:lnTo>
                    <a:pt x="16033" y="419533"/>
                  </a:lnTo>
                  <a:cubicBezTo>
                    <a:pt x="7178" y="419533"/>
                    <a:pt x="0" y="412355"/>
                    <a:pt x="0" y="403500"/>
                  </a:cubicBezTo>
                  <a:lnTo>
                    <a:pt x="0" y="16033"/>
                  </a:lnTo>
                  <a:cubicBezTo>
                    <a:pt x="0" y="7178"/>
                    <a:pt x="7178" y="0"/>
                    <a:pt x="16033" y="0"/>
                  </a:cubicBezTo>
                  <a:close/>
                </a:path>
              </a:pathLst>
            </a:custGeom>
            <a:blipFill>
              <a:blip r:embed="rId4"/>
              <a:stretch>
                <a:fillRect t="-29748" b="-7086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7242" y="9860345"/>
            <a:ext cx="4694820" cy="75655"/>
            <a:chOff x="0" y="0"/>
            <a:chExt cx="1682518" cy="2711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82518" cy="27113"/>
            </a:xfrm>
            <a:custGeom>
              <a:avLst/>
              <a:gdLst/>
              <a:ahLst/>
              <a:cxnLst/>
              <a:rect l="l" t="t" r="r" b="b"/>
              <a:pathLst>
                <a:path w="1682518" h="27113">
                  <a:moveTo>
                    <a:pt x="0" y="0"/>
                  </a:moveTo>
                  <a:lnTo>
                    <a:pt x="1682518" y="0"/>
                  </a:lnTo>
                  <a:lnTo>
                    <a:pt x="1682518" y="27113"/>
                  </a:lnTo>
                  <a:lnTo>
                    <a:pt x="0" y="27113"/>
                  </a:lnTo>
                  <a:close/>
                </a:path>
              </a:pathLst>
            </a:custGeom>
            <a:solidFill>
              <a:srgbClr val="52A4DA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682518" cy="93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41348" y="4174928"/>
            <a:ext cx="6277304" cy="936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it-IT" sz="1600" b="1" dirty="0">
                <a:solidFill>
                  <a:srgbClr val="000000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Iniziative collaborative a livello locale e regionale e modelli predittivi per il miglioramento della qualità dell'aria e la resilienza</a:t>
            </a:r>
            <a:endParaRPr lang="en-US" sz="1600" b="1" dirty="0">
              <a:solidFill>
                <a:srgbClr val="000000"/>
              </a:solidFill>
              <a:latin typeface="Agrandir Medium"/>
              <a:ea typeface="Agrandir Medium"/>
              <a:cs typeface="Agrandir Medium"/>
              <a:sym typeface="Agrandir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16663" y="2088284"/>
            <a:ext cx="5657187" cy="507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dirty="0" err="1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Cos’è</a:t>
            </a:r>
            <a:r>
              <a:rPr lang="en-US" sz="3000" b="1" dirty="0">
                <a:solidFill>
                  <a:srgbClr val="FFFFFF"/>
                </a:solidFill>
                <a:latin typeface="Agrandir Bold"/>
                <a:ea typeface="Agrandir Bold"/>
                <a:cs typeface="Agrandir Bold"/>
                <a:sym typeface="Agrandir Bold"/>
              </a:rPr>
              <a:t> LIFE CLEAN-AIR?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6000" y="5186632"/>
            <a:ext cx="6048000" cy="2163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Il progetto LIFE </a:t>
            </a:r>
            <a:r>
              <a:rPr lang="it-IT" sz="1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CLEAN</a:t>
            </a: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-AIR affronta il problema dell'inquinamento atmosferico attraverso lo sviluppo e l'implementazione di piani locali di qualità dell'aria (</a:t>
            </a:r>
            <a:r>
              <a:rPr lang="it-IT" sz="1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PQA</a:t>
            </a: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 che vanno oltre l'attuale legislazione europea.</a:t>
            </a:r>
            <a:r>
              <a:rPr lang="en-US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algn="just">
              <a:lnSpc>
                <a:spcPts val="1679"/>
              </a:lnSpc>
            </a:pPr>
            <a:endParaRPr lang="en-US" sz="1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679"/>
              </a:lnSpc>
            </a:pP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L'obiettivo è quello di attuare misure proattive per evitare che le città siano costrette ad attivare protocolli di emergenza quando l'inquinamento supera determinate soglie. Una delle principali innovazioni del progetto è l'integrazione di LLULL ENVIRONMENT, un innovativo strumento predittivo per la qualità dell'aria in grado di prevedere i livelli di inquinamento con grande precisione</a:t>
            </a:r>
            <a:r>
              <a:rPr lang="en-US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6697" y="7327900"/>
            <a:ext cx="6277304" cy="522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  <a:spcBef>
                <a:spcPct val="0"/>
              </a:spcBef>
            </a:pPr>
            <a:r>
              <a:rPr lang="it-IT" sz="1499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Progetto innovativo nella previsione avanzata</a:t>
            </a:r>
          </a:p>
          <a:p>
            <a:pPr algn="ctr">
              <a:lnSpc>
                <a:spcPts val="2099"/>
              </a:lnSpc>
              <a:spcBef>
                <a:spcPct val="0"/>
              </a:spcBef>
            </a:pPr>
            <a:r>
              <a:rPr lang="it-IT" sz="1499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della qualità dell'aria</a:t>
            </a:r>
            <a:r>
              <a:rPr lang="en-US" sz="1499" b="1" dirty="0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6000" y="1185755"/>
            <a:ext cx="6277304" cy="515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 b="1" dirty="0">
                <a:solidFill>
                  <a:srgbClr val="000000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Newsletter #1</a:t>
            </a:r>
          </a:p>
        </p:txBody>
      </p:sp>
      <p:sp>
        <p:nvSpPr>
          <p:cNvPr id="14" name="Freeform 14"/>
          <p:cNvSpPr/>
          <p:nvPr/>
        </p:nvSpPr>
        <p:spPr>
          <a:xfrm>
            <a:off x="756000" y="7839584"/>
            <a:ext cx="1868653" cy="1568853"/>
          </a:xfrm>
          <a:custGeom>
            <a:avLst/>
            <a:gdLst/>
            <a:ahLst/>
            <a:cxnLst/>
            <a:rect l="l" t="t" r="r" b="b"/>
            <a:pathLst>
              <a:path w="1868653" h="1568853">
                <a:moveTo>
                  <a:pt x="0" y="0"/>
                </a:moveTo>
                <a:lnTo>
                  <a:pt x="1868653" y="0"/>
                </a:lnTo>
                <a:lnTo>
                  <a:pt x="1868653" y="1568854"/>
                </a:lnTo>
                <a:lnTo>
                  <a:pt x="0" y="15688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8329" b="-2044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4962347" y="7839584"/>
            <a:ext cx="1868653" cy="1568853"/>
          </a:xfrm>
          <a:custGeom>
            <a:avLst/>
            <a:gdLst/>
            <a:ahLst/>
            <a:cxnLst/>
            <a:rect l="l" t="t" r="r" b="b"/>
            <a:pathLst>
              <a:path w="1868653" h="1568853">
                <a:moveTo>
                  <a:pt x="0" y="0"/>
                </a:moveTo>
                <a:lnTo>
                  <a:pt x="1868653" y="0"/>
                </a:lnTo>
                <a:lnTo>
                  <a:pt x="1868653" y="1568854"/>
                </a:lnTo>
                <a:lnTo>
                  <a:pt x="0" y="15688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6827" r="-9021" b="-807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TextBox 16"/>
          <p:cNvSpPr txBox="1"/>
          <p:nvPr/>
        </p:nvSpPr>
        <p:spPr>
          <a:xfrm>
            <a:off x="2886894" y="7838977"/>
            <a:ext cx="1786211" cy="173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it-IT" sz="11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LIFE </a:t>
            </a:r>
            <a:r>
              <a:rPr lang="it-IT" sz="1199" dirty="0" err="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CLEAN</a:t>
            </a:r>
            <a:r>
              <a:rPr lang="it-IT" sz="1199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-AIR adotta un approccio preventivo, implementando in modo proattivo misure per salvaguardare la salute pubblica prima che l'inquinamento raggiunga livelli critici.</a:t>
            </a:r>
            <a:endParaRPr lang="en-US" sz="1199" dirty="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2258" y="3555088"/>
            <a:ext cx="2601690" cy="1706291"/>
          </a:xfrm>
          <a:custGeom>
            <a:avLst/>
            <a:gdLst/>
            <a:ahLst/>
            <a:cxnLst/>
            <a:rect l="l" t="t" r="r" b="b"/>
            <a:pathLst>
              <a:path w="2601690" h="1706291">
                <a:moveTo>
                  <a:pt x="0" y="0"/>
                </a:moveTo>
                <a:lnTo>
                  <a:pt x="2601689" y="0"/>
                </a:lnTo>
                <a:lnTo>
                  <a:pt x="2601689" y="1706291"/>
                </a:lnTo>
                <a:lnTo>
                  <a:pt x="0" y="17062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35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4614186" y="486678"/>
            <a:ext cx="2564975" cy="538645"/>
          </a:xfrm>
          <a:custGeom>
            <a:avLst/>
            <a:gdLst/>
            <a:ahLst/>
            <a:cxnLst/>
            <a:rect l="l" t="t" r="r" b="b"/>
            <a:pathLst>
              <a:path w="2564975" h="538645">
                <a:moveTo>
                  <a:pt x="0" y="0"/>
                </a:moveTo>
                <a:lnTo>
                  <a:pt x="2564975" y="0"/>
                </a:lnTo>
                <a:lnTo>
                  <a:pt x="2564975" y="538644"/>
                </a:lnTo>
                <a:lnTo>
                  <a:pt x="0" y="5386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2405902" y="434660"/>
            <a:ext cx="1915190" cy="642680"/>
          </a:xfrm>
          <a:custGeom>
            <a:avLst/>
            <a:gdLst/>
            <a:ahLst/>
            <a:cxnLst/>
            <a:rect l="l" t="t" r="r" b="b"/>
            <a:pathLst>
              <a:path w="1915190" h="642680">
                <a:moveTo>
                  <a:pt x="0" y="0"/>
                </a:moveTo>
                <a:lnTo>
                  <a:pt x="1915190" y="0"/>
                </a:lnTo>
                <a:lnTo>
                  <a:pt x="1915190" y="642680"/>
                </a:lnTo>
                <a:lnTo>
                  <a:pt x="0" y="6426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084" t="-52958" r="-24699" b="-7297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761225" y="5671016"/>
            <a:ext cx="2596464" cy="1704778"/>
          </a:xfrm>
          <a:custGeom>
            <a:avLst/>
            <a:gdLst/>
            <a:ahLst/>
            <a:cxnLst/>
            <a:rect l="l" t="t" r="r" b="b"/>
            <a:pathLst>
              <a:path w="2596464" h="1704778">
                <a:moveTo>
                  <a:pt x="0" y="0"/>
                </a:moveTo>
                <a:lnTo>
                  <a:pt x="2596465" y="0"/>
                </a:lnTo>
                <a:lnTo>
                  <a:pt x="2596465" y="1704778"/>
                </a:lnTo>
                <a:lnTo>
                  <a:pt x="0" y="17047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783" r="-7273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756000" y="1383739"/>
            <a:ext cx="2664025" cy="1780762"/>
          </a:xfrm>
          <a:custGeom>
            <a:avLst/>
            <a:gdLst/>
            <a:ahLst/>
            <a:cxnLst/>
            <a:rect l="l" t="t" r="r" b="b"/>
            <a:pathLst>
              <a:path w="2664025" h="1780762">
                <a:moveTo>
                  <a:pt x="0" y="0"/>
                </a:moveTo>
                <a:lnTo>
                  <a:pt x="2664025" y="0"/>
                </a:lnTo>
                <a:lnTo>
                  <a:pt x="2664025" y="1780762"/>
                </a:lnTo>
                <a:lnTo>
                  <a:pt x="0" y="17807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804" r="-394" b="-2127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2875562" y="1658661"/>
            <a:ext cx="192418" cy="250856"/>
          </a:xfrm>
          <a:custGeom>
            <a:avLst/>
            <a:gdLst/>
            <a:ahLst/>
            <a:cxnLst/>
            <a:rect l="l" t="t" r="r" b="b"/>
            <a:pathLst>
              <a:path w="192418" h="250856">
                <a:moveTo>
                  <a:pt x="0" y="0"/>
                </a:moveTo>
                <a:lnTo>
                  <a:pt x="192418" y="0"/>
                </a:lnTo>
                <a:lnTo>
                  <a:pt x="192418" y="250855"/>
                </a:lnTo>
                <a:lnTo>
                  <a:pt x="0" y="2508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2786387" y="2064776"/>
            <a:ext cx="192418" cy="250856"/>
          </a:xfrm>
          <a:custGeom>
            <a:avLst/>
            <a:gdLst/>
            <a:ahLst/>
            <a:cxnLst/>
            <a:rect l="l" t="t" r="r" b="b"/>
            <a:pathLst>
              <a:path w="192418" h="250856">
                <a:moveTo>
                  <a:pt x="0" y="0"/>
                </a:moveTo>
                <a:lnTo>
                  <a:pt x="192418" y="0"/>
                </a:lnTo>
                <a:lnTo>
                  <a:pt x="192418" y="250856"/>
                </a:lnTo>
                <a:lnTo>
                  <a:pt x="0" y="2508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2298420" y="2367345"/>
            <a:ext cx="192418" cy="250856"/>
          </a:xfrm>
          <a:custGeom>
            <a:avLst/>
            <a:gdLst/>
            <a:ahLst/>
            <a:cxnLst/>
            <a:rect l="l" t="t" r="r" b="b"/>
            <a:pathLst>
              <a:path w="192418" h="250856">
                <a:moveTo>
                  <a:pt x="0" y="0"/>
                </a:moveTo>
                <a:lnTo>
                  <a:pt x="192418" y="0"/>
                </a:lnTo>
                <a:lnTo>
                  <a:pt x="192418" y="250855"/>
                </a:lnTo>
                <a:lnTo>
                  <a:pt x="0" y="2508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>
            <a:off x="893803" y="2605852"/>
            <a:ext cx="192418" cy="250856"/>
          </a:xfrm>
          <a:custGeom>
            <a:avLst/>
            <a:gdLst/>
            <a:ahLst/>
            <a:cxnLst/>
            <a:rect l="l" t="t" r="r" b="b"/>
            <a:pathLst>
              <a:path w="192418" h="250856">
                <a:moveTo>
                  <a:pt x="0" y="0"/>
                </a:moveTo>
                <a:lnTo>
                  <a:pt x="192418" y="0"/>
                </a:lnTo>
                <a:lnTo>
                  <a:pt x="192418" y="250856"/>
                </a:lnTo>
                <a:lnTo>
                  <a:pt x="0" y="2508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1" name="Group 11"/>
          <p:cNvGrpSpPr/>
          <p:nvPr/>
        </p:nvGrpSpPr>
        <p:grpSpPr>
          <a:xfrm>
            <a:off x="767032" y="2367345"/>
            <a:ext cx="564253" cy="159074"/>
            <a:chOff x="0" y="0"/>
            <a:chExt cx="326021" cy="919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6021" cy="91912"/>
            </a:xfrm>
            <a:custGeom>
              <a:avLst/>
              <a:gdLst/>
              <a:ahLst/>
              <a:cxnLst/>
              <a:rect l="l" t="t" r="r" b="b"/>
              <a:pathLst>
                <a:path w="326021" h="91912">
                  <a:moveTo>
                    <a:pt x="45956" y="0"/>
                  </a:moveTo>
                  <a:lnTo>
                    <a:pt x="280066" y="0"/>
                  </a:lnTo>
                  <a:cubicBezTo>
                    <a:pt x="292254" y="0"/>
                    <a:pt x="303943" y="4842"/>
                    <a:pt x="312561" y="13460"/>
                  </a:cubicBezTo>
                  <a:cubicBezTo>
                    <a:pt x="321180" y="22079"/>
                    <a:pt x="326021" y="33768"/>
                    <a:pt x="326021" y="45956"/>
                  </a:cubicBezTo>
                  <a:lnTo>
                    <a:pt x="326021" y="45956"/>
                  </a:lnTo>
                  <a:cubicBezTo>
                    <a:pt x="326021" y="71337"/>
                    <a:pt x="305446" y="91912"/>
                    <a:pt x="280066" y="91912"/>
                  </a:cubicBezTo>
                  <a:lnTo>
                    <a:pt x="45956" y="91912"/>
                  </a:lnTo>
                  <a:cubicBezTo>
                    <a:pt x="33768" y="91912"/>
                    <a:pt x="22079" y="87070"/>
                    <a:pt x="13460" y="78452"/>
                  </a:cubicBezTo>
                  <a:cubicBezTo>
                    <a:pt x="4842" y="69833"/>
                    <a:pt x="0" y="58144"/>
                    <a:pt x="0" y="45956"/>
                  </a:cubicBezTo>
                  <a:lnTo>
                    <a:pt x="0" y="45956"/>
                  </a:lnTo>
                  <a:cubicBezTo>
                    <a:pt x="0" y="33768"/>
                    <a:pt x="4842" y="22079"/>
                    <a:pt x="13460" y="13460"/>
                  </a:cubicBezTo>
                  <a:cubicBezTo>
                    <a:pt x="22079" y="4842"/>
                    <a:pt x="33768" y="0"/>
                    <a:pt x="45956" y="0"/>
                  </a:cubicBezTo>
                  <a:close/>
                </a:path>
              </a:pathLst>
            </a:custGeom>
            <a:solidFill>
              <a:srgbClr val="52A4DA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0"/>
              <a:ext cx="326021" cy="187162"/>
            </a:xfrm>
            <a:prstGeom prst="rect">
              <a:avLst/>
            </a:prstGeom>
          </p:spPr>
          <p:txBody>
            <a:bodyPr lIns="15509" tIns="15509" rIns="15509" bIns="15509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687455" y="1449933"/>
            <a:ext cx="417623" cy="160713"/>
            <a:chOff x="0" y="0"/>
            <a:chExt cx="238839" cy="9191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8839" cy="91912"/>
            </a:xfrm>
            <a:custGeom>
              <a:avLst/>
              <a:gdLst/>
              <a:ahLst/>
              <a:cxnLst/>
              <a:rect l="l" t="t" r="r" b="b"/>
              <a:pathLst>
                <a:path w="238839" h="91912">
                  <a:moveTo>
                    <a:pt x="45956" y="0"/>
                  </a:moveTo>
                  <a:lnTo>
                    <a:pt x="192883" y="0"/>
                  </a:lnTo>
                  <a:cubicBezTo>
                    <a:pt x="205071" y="0"/>
                    <a:pt x="216760" y="4842"/>
                    <a:pt x="225379" y="13460"/>
                  </a:cubicBezTo>
                  <a:cubicBezTo>
                    <a:pt x="233997" y="22079"/>
                    <a:pt x="238839" y="33768"/>
                    <a:pt x="238839" y="45956"/>
                  </a:cubicBezTo>
                  <a:lnTo>
                    <a:pt x="238839" y="45956"/>
                  </a:lnTo>
                  <a:cubicBezTo>
                    <a:pt x="238839" y="71337"/>
                    <a:pt x="218264" y="91912"/>
                    <a:pt x="192883" y="91912"/>
                  </a:cubicBezTo>
                  <a:lnTo>
                    <a:pt x="45956" y="91912"/>
                  </a:lnTo>
                  <a:cubicBezTo>
                    <a:pt x="33768" y="91912"/>
                    <a:pt x="22079" y="87070"/>
                    <a:pt x="13460" y="78452"/>
                  </a:cubicBezTo>
                  <a:cubicBezTo>
                    <a:pt x="4842" y="69833"/>
                    <a:pt x="0" y="58144"/>
                    <a:pt x="0" y="45956"/>
                  </a:cubicBezTo>
                  <a:lnTo>
                    <a:pt x="0" y="45956"/>
                  </a:lnTo>
                  <a:cubicBezTo>
                    <a:pt x="0" y="33768"/>
                    <a:pt x="4842" y="22079"/>
                    <a:pt x="13460" y="13460"/>
                  </a:cubicBezTo>
                  <a:cubicBezTo>
                    <a:pt x="22079" y="4842"/>
                    <a:pt x="33768" y="0"/>
                    <a:pt x="45956" y="0"/>
                  </a:cubicBezTo>
                  <a:close/>
                </a:path>
              </a:pathLst>
            </a:custGeom>
            <a:solidFill>
              <a:srgbClr val="52A4DA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0"/>
              <a:ext cx="238839" cy="187162"/>
            </a:xfrm>
            <a:prstGeom prst="rect">
              <a:avLst/>
            </a:prstGeom>
          </p:spPr>
          <p:txBody>
            <a:bodyPr lIns="15509" tIns="15509" rIns="15509" bIns="15509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203393" y="1965360"/>
            <a:ext cx="553420" cy="158762"/>
            <a:chOff x="0" y="0"/>
            <a:chExt cx="338968" cy="9724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38968" cy="97241"/>
            </a:xfrm>
            <a:custGeom>
              <a:avLst/>
              <a:gdLst/>
              <a:ahLst/>
              <a:cxnLst/>
              <a:rect l="l" t="t" r="r" b="b"/>
              <a:pathLst>
                <a:path w="338968" h="97241">
                  <a:moveTo>
                    <a:pt x="48621" y="0"/>
                  </a:moveTo>
                  <a:lnTo>
                    <a:pt x="290348" y="0"/>
                  </a:lnTo>
                  <a:cubicBezTo>
                    <a:pt x="317200" y="0"/>
                    <a:pt x="338968" y="21768"/>
                    <a:pt x="338968" y="48621"/>
                  </a:cubicBezTo>
                  <a:lnTo>
                    <a:pt x="338968" y="48621"/>
                  </a:lnTo>
                  <a:cubicBezTo>
                    <a:pt x="338968" y="61515"/>
                    <a:pt x="333846" y="73882"/>
                    <a:pt x="324728" y="83000"/>
                  </a:cubicBezTo>
                  <a:cubicBezTo>
                    <a:pt x="315610" y="92119"/>
                    <a:pt x="303243" y="97241"/>
                    <a:pt x="290348" y="97241"/>
                  </a:cubicBezTo>
                  <a:lnTo>
                    <a:pt x="48621" y="97241"/>
                  </a:lnTo>
                  <a:cubicBezTo>
                    <a:pt x="35726" y="97241"/>
                    <a:pt x="23359" y="92119"/>
                    <a:pt x="14241" y="83000"/>
                  </a:cubicBezTo>
                  <a:cubicBezTo>
                    <a:pt x="5123" y="73882"/>
                    <a:pt x="0" y="61515"/>
                    <a:pt x="0" y="48621"/>
                  </a:cubicBezTo>
                  <a:lnTo>
                    <a:pt x="0" y="48621"/>
                  </a:lnTo>
                  <a:cubicBezTo>
                    <a:pt x="0" y="35726"/>
                    <a:pt x="5123" y="23359"/>
                    <a:pt x="14241" y="14241"/>
                  </a:cubicBezTo>
                  <a:cubicBezTo>
                    <a:pt x="23359" y="5123"/>
                    <a:pt x="35726" y="0"/>
                    <a:pt x="48621" y="0"/>
                  </a:cubicBezTo>
                  <a:close/>
                </a:path>
              </a:pathLst>
            </a:custGeom>
            <a:solidFill>
              <a:srgbClr val="52A4DA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95250"/>
              <a:ext cx="338968" cy="192491"/>
            </a:xfrm>
            <a:prstGeom prst="rect">
              <a:avLst/>
            </a:prstGeom>
          </p:spPr>
          <p:txBody>
            <a:bodyPr lIns="15509" tIns="15509" rIns="15509" bIns="15509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004444" y="2217969"/>
            <a:ext cx="447093" cy="149376"/>
            <a:chOff x="0" y="0"/>
            <a:chExt cx="275099" cy="9191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75099" cy="91912"/>
            </a:xfrm>
            <a:custGeom>
              <a:avLst/>
              <a:gdLst/>
              <a:ahLst/>
              <a:cxnLst/>
              <a:rect l="l" t="t" r="r" b="b"/>
              <a:pathLst>
                <a:path w="275099" h="91912">
                  <a:moveTo>
                    <a:pt x="45956" y="0"/>
                  </a:moveTo>
                  <a:lnTo>
                    <a:pt x="229143" y="0"/>
                  </a:lnTo>
                  <a:cubicBezTo>
                    <a:pt x="241331" y="0"/>
                    <a:pt x="253021" y="4842"/>
                    <a:pt x="261639" y="13460"/>
                  </a:cubicBezTo>
                  <a:cubicBezTo>
                    <a:pt x="270257" y="22079"/>
                    <a:pt x="275099" y="33768"/>
                    <a:pt x="275099" y="45956"/>
                  </a:cubicBezTo>
                  <a:lnTo>
                    <a:pt x="275099" y="45956"/>
                  </a:lnTo>
                  <a:cubicBezTo>
                    <a:pt x="275099" y="58144"/>
                    <a:pt x="270257" y="69833"/>
                    <a:pt x="261639" y="78452"/>
                  </a:cubicBezTo>
                  <a:cubicBezTo>
                    <a:pt x="253021" y="87070"/>
                    <a:pt x="241331" y="91912"/>
                    <a:pt x="229143" y="91912"/>
                  </a:cubicBezTo>
                  <a:lnTo>
                    <a:pt x="45956" y="91912"/>
                  </a:lnTo>
                  <a:cubicBezTo>
                    <a:pt x="33768" y="91912"/>
                    <a:pt x="22079" y="87070"/>
                    <a:pt x="13460" y="78452"/>
                  </a:cubicBezTo>
                  <a:cubicBezTo>
                    <a:pt x="4842" y="69833"/>
                    <a:pt x="0" y="58144"/>
                    <a:pt x="0" y="45956"/>
                  </a:cubicBezTo>
                  <a:lnTo>
                    <a:pt x="0" y="45956"/>
                  </a:lnTo>
                  <a:cubicBezTo>
                    <a:pt x="0" y="33768"/>
                    <a:pt x="4842" y="22079"/>
                    <a:pt x="13460" y="13460"/>
                  </a:cubicBezTo>
                  <a:cubicBezTo>
                    <a:pt x="22079" y="4842"/>
                    <a:pt x="33768" y="0"/>
                    <a:pt x="45956" y="0"/>
                  </a:cubicBezTo>
                  <a:close/>
                </a:path>
              </a:pathLst>
            </a:custGeom>
            <a:solidFill>
              <a:srgbClr val="52A4DA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0"/>
              <a:ext cx="275099" cy="187162"/>
            </a:xfrm>
            <a:prstGeom prst="rect">
              <a:avLst/>
            </a:prstGeom>
          </p:spPr>
          <p:txBody>
            <a:bodyPr lIns="15509" tIns="15509" rIns="15509" bIns="15509" rtlCol="0" anchor="ctr"/>
            <a:lstStyle/>
            <a:p>
              <a:pPr algn="ctr">
                <a:lnSpc>
                  <a:spcPts val="2743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235781" y="9624280"/>
            <a:ext cx="7088438" cy="407585"/>
          </a:xfrm>
          <a:custGeom>
            <a:avLst/>
            <a:gdLst/>
            <a:ahLst/>
            <a:cxnLst/>
            <a:rect l="l" t="t" r="r" b="b"/>
            <a:pathLst>
              <a:path w="7088438" h="407585">
                <a:moveTo>
                  <a:pt x="0" y="0"/>
                </a:moveTo>
                <a:lnTo>
                  <a:pt x="7088438" y="0"/>
                </a:lnTo>
                <a:lnTo>
                  <a:pt x="7088438" y="407585"/>
                </a:lnTo>
                <a:lnTo>
                  <a:pt x="0" y="4075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4" name="Group 24"/>
          <p:cNvGrpSpPr/>
          <p:nvPr/>
        </p:nvGrpSpPr>
        <p:grpSpPr>
          <a:xfrm>
            <a:off x="2640484" y="8087768"/>
            <a:ext cx="2268000" cy="580384"/>
            <a:chOff x="0" y="0"/>
            <a:chExt cx="812800" cy="20799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207996"/>
            </a:xfrm>
            <a:custGeom>
              <a:avLst/>
              <a:gdLst/>
              <a:ahLst/>
              <a:cxnLst/>
              <a:rect l="l" t="t" r="r" b="b"/>
              <a:pathLst>
                <a:path w="812800" h="207996">
                  <a:moveTo>
                    <a:pt x="103998" y="0"/>
                  </a:moveTo>
                  <a:lnTo>
                    <a:pt x="708802" y="0"/>
                  </a:lnTo>
                  <a:cubicBezTo>
                    <a:pt x="736384" y="0"/>
                    <a:pt x="762836" y="10957"/>
                    <a:pt x="782340" y="30460"/>
                  </a:cubicBezTo>
                  <a:cubicBezTo>
                    <a:pt x="801843" y="49964"/>
                    <a:pt x="812800" y="76416"/>
                    <a:pt x="812800" y="103998"/>
                  </a:cubicBezTo>
                  <a:lnTo>
                    <a:pt x="812800" y="103998"/>
                  </a:lnTo>
                  <a:cubicBezTo>
                    <a:pt x="812800" y="131580"/>
                    <a:pt x="801843" y="158033"/>
                    <a:pt x="782340" y="177536"/>
                  </a:cubicBezTo>
                  <a:cubicBezTo>
                    <a:pt x="762836" y="197039"/>
                    <a:pt x="736384" y="207996"/>
                    <a:pt x="708802" y="207996"/>
                  </a:cubicBezTo>
                  <a:lnTo>
                    <a:pt x="103998" y="207996"/>
                  </a:lnTo>
                  <a:cubicBezTo>
                    <a:pt x="76416" y="207996"/>
                    <a:pt x="49964" y="197039"/>
                    <a:pt x="30460" y="177536"/>
                  </a:cubicBezTo>
                  <a:cubicBezTo>
                    <a:pt x="10957" y="158033"/>
                    <a:pt x="0" y="131580"/>
                    <a:pt x="0" y="103998"/>
                  </a:cubicBezTo>
                  <a:lnTo>
                    <a:pt x="0" y="103998"/>
                  </a:lnTo>
                  <a:cubicBezTo>
                    <a:pt x="0" y="76416"/>
                    <a:pt x="10957" y="49964"/>
                    <a:pt x="30460" y="30460"/>
                  </a:cubicBezTo>
                  <a:cubicBezTo>
                    <a:pt x="49964" y="10957"/>
                    <a:pt x="76416" y="0"/>
                    <a:pt x="103998" y="0"/>
                  </a:cubicBezTo>
                  <a:close/>
                </a:path>
              </a:pathLst>
            </a:custGeom>
            <a:solidFill>
              <a:srgbClr val="009BD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812800" cy="2365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r>
                <a:rPr lang="en-US" sz="1599" b="1" u="sng" dirty="0">
                  <a:solidFill>
                    <a:schemeClr val="bg1"/>
                  </a:solidFill>
                  <a:latin typeface="Montserrat Bold"/>
                  <a:ea typeface="Montserrat Bold"/>
                  <a:cs typeface="Montserrat Bold"/>
                  <a:sym typeface="Montserrat Bold"/>
                  <a:hlinkClick r:id="rId9" tooltip="https://proyectos.eurovertice.eu/en/project/life-clean-air/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WEBPAGE</a:t>
              </a:r>
              <a:endParaRPr lang="en-US" sz="1599" b="1" u="sng" dirty="0">
                <a:solidFill>
                  <a:schemeClr val="bg1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0" tooltip="https://proyectos.eurovertice.eu/en/project/life-clean-air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618548" y="3574138"/>
            <a:ext cx="3201710" cy="1637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Riunione di progetto a </a:t>
            </a:r>
            <a:r>
              <a:rPr lang="it-IT" sz="1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Rzeszów</a:t>
            </a: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, Polonia</a:t>
            </a:r>
            <a:endParaRPr lang="en-US" sz="1599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1679"/>
              </a:lnSpc>
            </a:pP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 partner del progetto LIFE </a:t>
            </a:r>
            <a:r>
              <a:rPr lang="it-IT" sz="1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CLEAN</a:t>
            </a: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-AIR si sono riuniti a </a:t>
            </a:r>
            <a:r>
              <a:rPr lang="it-IT" sz="1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Rzeszów</a:t>
            </a: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 Polonia, per una riunione di lavoro durante la quale sono stati esaminati in dettaglio tutti i pacchetti di lavoro del progetto.</a:t>
            </a:r>
            <a:endParaRPr lang="en-US" sz="1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4125733" y="5194300"/>
            <a:ext cx="2694524" cy="264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 b="1" u="sng" dirty="0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Per  </a:t>
            </a:r>
            <a:r>
              <a:rPr lang="en-US" sz="1599" b="1" u="sng" dirty="0" err="1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saperne</a:t>
            </a:r>
            <a:r>
              <a:rPr lang="en-US" sz="1599" b="1" u="sng" dirty="0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 di </a:t>
            </a:r>
            <a:r>
              <a:rPr lang="en-US" sz="1599" b="1" u="sng" dirty="0" err="1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più</a:t>
            </a:r>
            <a:endParaRPr lang="en-US" sz="1599" b="1" u="sng" dirty="0">
              <a:solidFill>
                <a:srgbClr val="52A4DA"/>
              </a:solidFill>
              <a:latin typeface="Montserrat Bold"/>
              <a:ea typeface="Montserrat Bold"/>
              <a:cs typeface="Montserrat Bold"/>
              <a:sym typeface="Montserrat Bold"/>
              <a:hlinkClick r:id="rId11" tooltip="https://proyectos.eurovertice.eu/en/life-clean-air-strengthens-its-consortium-with-the-addition-of-three-new-european-partners/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109476" y="7111659"/>
            <a:ext cx="2694524" cy="264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 b="1" u="sng" dirty="0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Per  </a:t>
            </a:r>
            <a:r>
              <a:rPr lang="en-US" sz="1599" b="1" u="sng" dirty="0" err="1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saperne</a:t>
            </a:r>
            <a:r>
              <a:rPr lang="en-US" sz="1599" b="1" u="sng" dirty="0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 di </a:t>
            </a:r>
            <a:r>
              <a:rPr lang="en-US" sz="1599" b="1" u="sng" dirty="0" err="1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più</a:t>
            </a:r>
            <a:endParaRPr lang="en-US" sz="1599" b="1" u="sng" dirty="0">
              <a:solidFill>
                <a:srgbClr val="52A4DA"/>
              </a:solidFill>
              <a:latin typeface="Montserrat Bold"/>
              <a:ea typeface="Montserrat Bold"/>
              <a:cs typeface="Montserrat Bold"/>
              <a:sym typeface="Montserrat Bold"/>
              <a:hlinkClick r:id="rId11" tooltip="https://proyectos.eurovertice.eu/en/life-clean-air-strengthens-its-consortium-with-the-addition-of-three-new-european-partners/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602290" y="5709146"/>
            <a:ext cx="3201710" cy="120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Llull Environment </a:t>
            </a:r>
            <a:r>
              <a:rPr lang="it-IT" sz="1599" b="1" dirty="0">
                <a:solidFill>
                  <a:srgbClr val="000000"/>
                </a:solidFill>
                <a:latin typeface="Montserrat Bold"/>
                <a:sym typeface="Montserrat Bold"/>
              </a:rPr>
              <a:t>è </a:t>
            </a: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operativa a Vilnius</a:t>
            </a:r>
            <a:endParaRPr lang="en-US" sz="1599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1679"/>
              </a:lnSpc>
            </a:pP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Dal 18 maggio 2026, la piattaforma LLULL ENVIRONMENT è pienamente operativa a Vilnius</a:t>
            </a:r>
            <a:endParaRPr lang="en-US" sz="1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602290" y="1477261"/>
            <a:ext cx="3201710" cy="1201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Nuovi membri nel consorzio LIFE </a:t>
            </a:r>
            <a:r>
              <a:rPr lang="it-IT" sz="1599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CLEAN</a:t>
            </a: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-AIR</a:t>
            </a:r>
            <a:endParaRPr lang="en-US" sz="1599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1679"/>
              </a:lnSpc>
            </a:pP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Il consorzio LIFE </a:t>
            </a:r>
            <a:r>
              <a:rPr lang="it-IT" sz="1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CLEAN</a:t>
            </a:r>
            <a:r>
              <a:rPr lang="it-IT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-AIR si completa con tre nuovi membri: Cascais Ambiente, il comune di UDINE e </a:t>
            </a:r>
            <a:r>
              <a:rPr lang="it-IT" sz="1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SOGESCA</a:t>
            </a:r>
            <a:r>
              <a:rPr lang="en-US" sz="1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09476" y="2900366"/>
            <a:ext cx="2694524" cy="264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 b="1" u="sng" dirty="0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Per  </a:t>
            </a:r>
            <a:r>
              <a:rPr lang="en-US" sz="1599" b="1" u="sng" dirty="0" err="1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saperne</a:t>
            </a:r>
            <a:r>
              <a:rPr lang="en-US" sz="1599" b="1" u="sng" dirty="0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 di </a:t>
            </a:r>
            <a:r>
              <a:rPr lang="en-US" sz="1599" b="1" u="sng" dirty="0" err="1">
                <a:solidFill>
                  <a:srgbClr val="52A4DA"/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11" tooltip="https://proyectos.eurovertice.eu/en/life-clean-air-strengthens-its-consortium-with-the-addition-of-three-new-european-partners/"/>
              </a:rPr>
              <a:t>più</a:t>
            </a:r>
            <a:endParaRPr lang="en-US" sz="1599" b="1" u="sng" dirty="0">
              <a:solidFill>
                <a:srgbClr val="52A4DA"/>
              </a:solidFill>
              <a:latin typeface="Montserrat Bold"/>
              <a:ea typeface="Montserrat Bold"/>
              <a:cs typeface="Montserrat Bold"/>
              <a:sym typeface="Montserrat Bold"/>
              <a:hlinkClick r:id="rId11" tooltip="https://proyectos.eurovertice.eu/en/life-clean-air-strengthens-its-consortium-with-the-addition-of-three-new-european-partners/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854027" y="2375376"/>
            <a:ext cx="390263" cy="151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"/>
              </a:lnSpc>
            </a:pPr>
            <a:r>
              <a:rPr lang="en-US" sz="778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Cascais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699124" y="1458722"/>
            <a:ext cx="394284" cy="151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"/>
              </a:lnSpc>
            </a:pPr>
            <a:r>
              <a:rPr lang="en-US" sz="778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Vilnius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269511" y="1965199"/>
            <a:ext cx="442653" cy="151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"/>
              </a:lnSpc>
            </a:pPr>
            <a:r>
              <a:rPr lang="en-US" sz="778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Rzeszów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007674" y="2222976"/>
            <a:ext cx="440632" cy="151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"/>
              </a:lnSpc>
            </a:pPr>
            <a:r>
              <a:rPr lang="en-US" sz="778" dirty="0">
                <a:solidFill>
                  <a:srgbClr val="FFFFFF"/>
                </a:solidFill>
                <a:latin typeface="Agrandir"/>
                <a:ea typeface="Agrandir"/>
                <a:cs typeface="Agrandir"/>
                <a:sym typeface="Agrandir"/>
              </a:rPr>
              <a:t>Udine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56000" y="8877702"/>
            <a:ext cx="6048000" cy="707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  <a:spcBef>
                <a:spcPct val="0"/>
              </a:spcBef>
            </a:pPr>
            <a:r>
              <a:rPr lang="it-IT" sz="999" i="1" dirty="0">
                <a:solidFill>
                  <a:srgbClr val="000000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Questo progetto ha ricevuto finanziamenti dallo strumento di finanziamento LIFE dell'Unione Europea per l'ambiente e l'azione per il clima, nell'ambito del contratto di sovvenzione n. 101215542. Il contenuto di questo sito web è di esclusiva responsabilità del progetto </a:t>
            </a:r>
            <a:r>
              <a:rPr lang="it-IT" sz="999" i="1" dirty="0" err="1">
                <a:solidFill>
                  <a:srgbClr val="000000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Clean</a:t>
            </a:r>
            <a:r>
              <a:rPr lang="it-IT" sz="999" i="1" dirty="0">
                <a:solidFill>
                  <a:srgbClr val="000000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-Air e non riflette necessariamente le opinioni dell'Unione Europea.</a:t>
            </a:r>
            <a:endParaRPr lang="en-US" sz="999" i="1" dirty="0">
              <a:solidFill>
                <a:srgbClr val="000000"/>
              </a:solidFill>
              <a:latin typeface="Agrandir Italics"/>
              <a:ea typeface="Agrandir Italics"/>
              <a:cs typeface="Agrandir Italics"/>
              <a:sym typeface="Agrandir Italics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44968" y="7565794"/>
            <a:ext cx="6059032" cy="264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it-IT" sz="1599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Visita la nostra pagina web per ulteriori informazioni.</a:t>
            </a:r>
            <a:endParaRPr lang="en-US" sz="1599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313</Words>
  <Application>Microsoft Office PowerPoint</Application>
  <PresentationFormat>Personalizzato</PresentationFormat>
  <Paragraphs>25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11" baseType="lpstr">
      <vt:lpstr>Calibri</vt:lpstr>
      <vt:lpstr>Montserrat Bold</vt:lpstr>
      <vt:lpstr>Agrandir Italics</vt:lpstr>
      <vt:lpstr>Montserrat</vt:lpstr>
      <vt:lpstr>Arial</vt:lpstr>
      <vt:lpstr>Agrandir</vt:lpstr>
      <vt:lpstr>Agrandir Medium</vt:lpstr>
      <vt:lpstr>Agrandir Bold</vt:lpstr>
      <vt:lpstr>Office Theme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CleanAir Newsletter 1</dc:title>
  <cp:lastModifiedBy>BLASONE ERICA</cp:lastModifiedBy>
  <cp:revision>10</cp:revision>
  <dcterms:created xsi:type="dcterms:W3CDTF">2006-08-16T00:00:00Z</dcterms:created>
  <dcterms:modified xsi:type="dcterms:W3CDTF">2026-09-04T07:14:17Z</dcterms:modified>
  <dc:identifier>DAHODQuh5Zk</dc:identifier>
</cp:coreProperties>
</file>